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1" r:id="rId5"/>
    <p:sldId id="259" r:id="rId6"/>
    <p:sldId id="260" r:id="rId7"/>
    <p:sldId id="265" r:id="rId8"/>
    <p:sldId id="263" r:id="rId9"/>
    <p:sldId id="267" r:id="rId1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0" autoAdjust="0"/>
    <p:restoredTop sz="86370"/>
  </p:normalViewPr>
  <p:slideViewPr>
    <p:cSldViewPr snapToGrid="0" showGuides="1">
      <p:cViewPr varScale="1">
        <p:scale>
          <a:sx n="107" d="100"/>
          <a:sy n="107" d="100"/>
        </p:scale>
        <p:origin x="111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52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106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88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2024/10/18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2024/10/18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arxiv.org/abs/1612.0049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3.10955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23775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849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849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46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4.0128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onzs13/yolov8_ro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Literature Review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</a:rPr>
              <a:t>Ziyu</a:t>
            </a:r>
            <a:r>
              <a:rPr lang="en-US" altLang="zh-CN" dirty="0">
                <a:latin typeface="+mn-lt"/>
              </a:rPr>
              <a:t> Wu</a:t>
            </a:r>
          </a:p>
          <a:p>
            <a:r>
              <a:rPr lang="en-US" altLang="zh-CN" dirty="0" err="1">
                <a:latin typeface="+mn-lt"/>
              </a:rPr>
              <a:t>Heyuan</a:t>
            </a:r>
            <a:r>
              <a:rPr lang="en-US" altLang="zh-CN" dirty="0">
                <a:latin typeface="+mn-lt"/>
              </a:rPr>
              <a:t> Liu</a:t>
            </a:r>
          </a:p>
          <a:p>
            <a:r>
              <a:rPr lang="en-US" altLang="zh-CN" dirty="0">
                <a:latin typeface="+mn-lt"/>
              </a:rPr>
              <a:t>18 Oct. 2024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57860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cs typeface="+mj-lt"/>
                <a:hlinkClick r:id="rId4" action="ppaction://hlinkfile"/>
              </a:rPr>
              <a:t>Deep3DBox</a:t>
            </a:r>
            <a:r>
              <a:rPr lang="en-US" altLang="zh-CN" b="1" dirty="0">
                <a:cs typeface="+mj-lt"/>
              </a:rPr>
              <a:t> (2017)</a:t>
            </a:r>
            <a:endParaRPr lang="zh-CN" altLang="en-US" b="1" dirty="0"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70305"/>
            <a:ext cx="10515600" cy="5187950"/>
          </a:xfrm>
        </p:spPr>
        <p:txBody>
          <a:bodyPr/>
          <a:lstStyle/>
          <a:p>
            <a:r>
              <a:rPr lang="zh-CN" altLang="en-US" sz="2000">
                <a:cs typeface="+mn-lt"/>
              </a:rPr>
              <a:t>Recovering a 7-DOF from a 4-DOF</a:t>
            </a:r>
            <a:r>
              <a:rPr lang="zh-CN" altLang="en-US" sz="2400">
                <a:cs typeface="+mn-lt"/>
              </a:rPr>
              <a:t> </a:t>
            </a:r>
            <a:br>
              <a:rPr lang="zh-CN" altLang="en-US" sz="2400">
                <a:cs typeface="+mn-lt"/>
              </a:rPr>
            </a:br>
            <a:r>
              <a:rPr lang="en-US" altLang="zh-CN" sz="1800">
                <a:cs typeface="+mn-lt"/>
              </a:rPr>
              <a:t>S</a:t>
            </a:r>
            <a:r>
              <a:rPr lang="zh-CN" altLang="en-US" sz="1800">
                <a:cs typeface="+mn-lt"/>
              </a:rPr>
              <a:t>ize (w, h), </a:t>
            </a:r>
            <a:r>
              <a:rPr lang="en-US" altLang="zh-CN" sz="1800">
                <a:cs typeface="+mn-lt"/>
              </a:rPr>
              <a:t>P</a:t>
            </a:r>
            <a:r>
              <a:rPr lang="zh-CN" altLang="en-US" sz="1800">
                <a:cs typeface="+mn-lt"/>
              </a:rPr>
              <a:t>osition (x, y)</a:t>
            </a:r>
            <a:r>
              <a:rPr lang="en-US" altLang="zh-CN" sz="1800">
                <a:cs typeface="+mn-lt"/>
              </a:rPr>
              <a:t> --&gt; </a:t>
            </a:r>
            <a:r>
              <a:rPr lang="en-US" altLang="zh-CN" sz="1800">
                <a:cs typeface="+mn-lt"/>
                <a:sym typeface="+mn-ea"/>
              </a:rPr>
              <a:t>S</a:t>
            </a:r>
            <a:r>
              <a:rPr lang="zh-CN" altLang="en-US" sz="1800">
                <a:cs typeface="+mn-lt"/>
                <a:sym typeface="+mn-ea"/>
              </a:rPr>
              <a:t>ize (w, h, l), </a:t>
            </a:r>
            <a:r>
              <a:rPr lang="en-US" altLang="zh-CN" sz="1800">
                <a:cs typeface="+mn-lt"/>
                <a:sym typeface="+mn-ea"/>
              </a:rPr>
              <a:t>P</a:t>
            </a:r>
            <a:r>
              <a:rPr lang="zh-CN" altLang="en-US" sz="1800">
                <a:cs typeface="+mn-lt"/>
                <a:sym typeface="+mn-ea"/>
              </a:rPr>
              <a:t>osition (x, y, z), </a:t>
            </a:r>
            <a:r>
              <a:rPr lang="en-US" altLang="zh-CN" sz="1800">
                <a:cs typeface="+mn-lt"/>
                <a:sym typeface="+mn-ea"/>
              </a:rPr>
              <a:t>Y</a:t>
            </a:r>
            <a:r>
              <a:rPr lang="zh-CN" altLang="en-US" sz="1800">
                <a:cs typeface="+mn-lt"/>
                <a:sym typeface="+mn-ea"/>
              </a:rPr>
              <a:t>aw</a:t>
            </a:r>
          </a:p>
          <a:p>
            <a:endParaRPr lang="zh-CN" altLang="en-US" sz="1800">
              <a:cs typeface="+mn-lt"/>
              <a:sym typeface="+mn-ea"/>
            </a:endParaRPr>
          </a:p>
          <a:p>
            <a:r>
              <a:rPr lang="zh-CN" altLang="en-US" sz="2000">
                <a:cs typeface="+mn-lt"/>
                <a:sym typeface="+mn-ea"/>
              </a:rPr>
              <a:t>Use a deep neural network to predict 3D properties</a:t>
            </a:r>
          </a:p>
          <a:p>
            <a:endParaRPr lang="zh-CN" altLang="en-US" sz="2000">
              <a:cs typeface="+mn-lt"/>
              <a:sym typeface="+mn-ea"/>
            </a:endParaRPr>
          </a:p>
          <a:p>
            <a:r>
              <a:rPr lang="en-US" altLang="zh-CN" sz="2000">
                <a:cs typeface="+mn-lt"/>
                <a:sym typeface="+mn-ea"/>
              </a:rPr>
              <a:t>3D </a:t>
            </a:r>
            <a:r>
              <a:rPr lang="zh-CN" altLang="en-US" sz="2000">
                <a:cs typeface="+mn-lt"/>
                <a:sym typeface="+mn-ea"/>
              </a:rPr>
              <a:t>properties </a:t>
            </a:r>
            <a:r>
              <a:rPr lang="en-US" altLang="zh-CN" sz="2000">
                <a:cs typeface="+mn-lt"/>
                <a:sym typeface="+mn-ea"/>
              </a:rPr>
              <a:t>+</a:t>
            </a:r>
            <a:r>
              <a:rPr lang="zh-CN" altLang="en-US" sz="2000">
                <a:cs typeface="+mn-lt"/>
                <a:sym typeface="+mn-ea"/>
              </a:rPr>
              <a:t> geometric constraints </a:t>
            </a:r>
            <a:r>
              <a:rPr lang="en-US" altLang="zh-CN" sz="2000">
                <a:cs typeface="+mn-lt"/>
                <a:sym typeface="+mn-ea"/>
              </a:rPr>
              <a:t>(</a:t>
            </a:r>
            <a:r>
              <a:rPr lang="zh-CN" altLang="en-US" sz="2000">
                <a:cs typeface="+mn-lt"/>
                <a:sym typeface="+mn-ea"/>
              </a:rPr>
              <a:t>2D bounding box</a:t>
            </a:r>
            <a:r>
              <a:rPr lang="en-US" altLang="zh-CN" sz="2000">
                <a:cs typeface="+mn-lt"/>
                <a:sym typeface="+mn-ea"/>
              </a:rPr>
              <a:t>)</a:t>
            </a:r>
            <a:r>
              <a:rPr lang="zh-CN" altLang="en-US" sz="2000">
                <a:cs typeface="+mn-lt"/>
                <a:sym typeface="+mn-ea"/>
              </a:rPr>
              <a:t> </a:t>
            </a:r>
            <a:r>
              <a:rPr lang="en-US" altLang="zh-CN" sz="2000">
                <a:cs typeface="+mn-lt"/>
                <a:sym typeface="+mn-ea"/>
              </a:rPr>
              <a:t>--&gt;</a:t>
            </a:r>
            <a:r>
              <a:rPr lang="zh-CN" altLang="en-US" sz="2000">
                <a:cs typeface="+mn-lt"/>
                <a:sym typeface="+mn-ea"/>
              </a:rPr>
              <a:t> </a:t>
            </a:r>
            <a:br>
              <a:rPr lang="zh-CN" altLang="en-US" sz="2000">
                <a:cs typeface="+mn-lt"/>
                <a:sym typeface="+mn-ea"/>
              </a:rPr>
            </a:br>
            <a:r>
              <a:rPr lang="zh-CN" altLang="en-US" sz="2000">
                <a:cs typeface="+mn-lt"/>
                <a:sym typeface="+mn-ea"/>
              </a:rPr>
              <a:t>3D bounding box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280" y="4050030"/>
            <a:ext cx="5574030" cy="1583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57545" y="4078605"/>
            <a:ext cx="6434455" cy="1554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645" y="6586855"/>
            <a:ext cx="1211135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/>
              <a:t>Mousavian, Arsalan, et al. "3d bounding box estimation using deep learning and geometry." Proceedings of the IEEE conference on Computer Vision and Pattern Recognition. 2017.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57860"/>
          </a:xfrm>
        </p:spPr>
        <p:txBody>
          <a:bodyPr>
            <a:normAutofit fontScale="90000"/>
          </a:bodyPr>
          <a:lstStyle/>
          <a:p>
            <a:r>
              <a:rPr lang="en-US" altLang="zh-CN" b="1">
                <a:cs typeface="+mj-lt"/>
                <a:hlinkClick r:id="rId3" action="ppaction://hlinkfile"/>
              </a:rPr>
              <a:t>GS3D </a:t>
            </a:r>
            <a:r>
              <a:rPr lang="en-US" altLang="zh-CN" b="1">
                <a:cs typeface="+mj-lt"/>
              </a:rPr>
              <a:t>(2019)</a:t>
            </a:r>
            <a:endParaRPr lang="zh-CN" altLang="en-US" b="1"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70305"/>
            <a:ext cx="10515600" cy="51879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zh-CN" sz="2000">
                <a:cs typeface="+mn-lt"/>
                <a:sym typeface="+mn-ea"/>
              </a:rPr>
              <a:t>P</a:t>
            </a:r>
            <a:r>
              <a:rPr lang="zh-CN" altLang="en-US" sz="2000">
                <a:cs typeface="+mn-lt"/>
                <a:sym typeface="+mn-ea"/>
              </a:rPr>
              <a:t>redict 2D detection box</a:t>
            </a:r>
            <a:r>
              <a:rPr lang="en-US" altLang="zh-CN" sz="2000">
                <a:cs typeface="+mn-lt"/>
                <a:sym typeface="+mn-ea"/>
              </a:rPr>
              <a:t> and yaw </a:t>
            </a:r>
            <a:r>
              <a:rPr lang="zh-CN" altLang="en-US" sz="2000">
                <a:cs typeface="+mn-lt"/>
                <a:sym typeface="+mn-ea"/>
              </a:rPr>
              <a:t>angle</a:t>
            </a:r>
            <a:r>
              <a:rPr lang="en-US" altLang="zh-CN" sz="2000">
                <a:cs typeface="+mn-lt"/>
                <a:sym typeface="+mn-ea"/>
              </a:rPr>
              <a:t> with CNN</a:t>
            </a:r>
            <a:endParaRPr lang="zh-CN" altLang="en-US" sz="2000">
              <a:cs typeface="+mn-lt"/>
              <a:sym typeface="+mn-ea"/>
            </a:endParaRPr>
          </a:p>
          <a:p>
            <a:pPr marL="457200" indent="-457200">
              <a:buAutoNum type="arabicPeriod"/>
            </a:pPr>
            <a:endParaRPr lang="zh-CN" altLang="en-US" sz="2000">
              <a:cs typeface="+mn-lt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cs typeface="+mn-lt"/>
                <a:sym typeface="+mn-ea"/>
              </a:rPr>
              <a:t>Use the predicted results and prior knowledge (geometric constraints) to generate a rough 3D box, called guidance</a:t>
            </a:r>
          </a:p>
          <a:p>
            <a:pPr marL="457200" indent="-457200">
              <a:buAutoNum type="arabicPeriod"/>
            </a:pPr>
            <a:endParaRPr lang="zh-CN" altLang="en-US" sz="2000">
              <a:cs typeface="+mn-lt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cs typeface="+mn-lt"/>
                <a:sym typeface="+mn-ea"/>
              </a:rPr>
              <a:t>Project the guidance onto the 2D image to extract the surface features</a:t>
            </a:r>
          </a:p>
          <a:p>
            <a:pPr marL="457200" indent="-457200">
              <a:buAutoNum type="arabicPeriod"/>
            </a:pPr>
            <a:endParaRPr lang="zh-CN" altLang="en-US" sz="2000">
              <a:cs typeface="+mn-lt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cs typeface="+mn-lt"/>
                <a:sym typeface="+mn-ea"/>
              </a:rPr>
              <a:t>Use the features to fine-tune the 3D frame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645" y="6586855"/>
            <a:ext cx="1211135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/>
              <a:t>Li, Buyu, et al. "Gs3d: An efficient 3d object detection framework for autonomous driving." Proceedings of the IEEE/CVF conference on computer vision and pattern recognition. 2019.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1500" y="4552315"/>
            <a:ext cx="105918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57860"/>
          </a:xfrm>
        </p:spPr>
        <p:txBody>
          <a:bodyPr>
            <a:normAutofit fontScale="90000"/>
          </a:bodyPr>
          <a:lstStyle/>
          <a:p>
            <a:r>
              <a:rPr lang="en-US" altLang="zh-CN" b="1">
                <a:cs typeface="+mj-lt"/>
                <a:hlinkClick r:id="rId3" action="ppaction://hlinkfile"/>
              </a:rPr>
              <a:t>RGB-D 3D Detection</a:t>
            </a:r>
            <a:r>
              <a:rPr lang="en-US" altLang="zh-CN" b="1">
                <a:cs typeface="+mj-lt"/>
              </a:rPr>
              <a:t> (2017)</a:t>
            </a:r>
            <a:endParaRPr lang="zh-CN" altLang="en-US" b="1"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70305"/>
            <a:ext cx="10515600" cy="5187950"/>
          </a:xfrm>
        </p:spPr>
        <p:txBody>
          <a:bodyPr/>
          <a:lstStyle/>
          <a:p>
            <a:r>
              <a:rPr lang="zh-CN" altLang="en-US" sz="2000">
                <a:cs typeface="+mn-lt"/>
                <a:sym typeface="+mn-ea"/>
              </a:rPr>
              <a:t>Use the Faster R-CNN model to detect 2D bounding boxes and generate frustum regions based on depth information</a:t>
            </a:r>
          </a:p>
          <a:p>
            <a:pPr marL="0" indent="0">
              <a:buNone/>
            </a:pPr>
            <a:endParaRPr lang="zh-CN" altLang="en-US" sz="200">
              <a:cs typeface="+mn-lt"/>
              <a:sym typeface="+mn-ea"/>
            </a:endParaRPr>
          </a:p>
          <a:p>
            <a:r>
              <a:rPr lang="zh-CN" altLang="en-US" sz="2000">
                <a:cs typeface="+mn-lt"/>
                <a:sym typeface="+mn-ea"/>
              </a:rPr>
              <a:t>Estimate the rotation angle of the object using depth information</a:t>
            </a:r>
          </a:p>
          <a:p>
            <a:pPr marL="0" indent="0">
              <a:buNone/>
            </a:pPr>
            <a:r>
              <a:rPr lang="en-US" altLang="zh-CN" sz="200">
                <a:cs typeface="+mn-lt"/>
                <a:sym typeface="+mn-ea"/>
              </a:rPr>
              <a:t> </a:t>
            </a:r>
            <a:endParaRPr lang="zh-CN" altLang="en-US" sz="200">
              <a:cs typeface="+mn-lt"/>
              <a:sym typeface="+mn-ea"/>
            </a:endParaRPr>
          </a:p>
          <a:p>
            <a:r>
              <a:rPr lang="zh-CN" altLang="en-US" sz="2000">
                <a:cs typeface="+mn-lt"/>
                <a:sym typeface="+mn-ea"/>
              </a:rPr>
              <a:t>3D bounding box regression using MLP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645" y="6570345"/>
            <a:ext cx="1211135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/>
              <a:t>Lahoud, Jean, and Bernard Ghanem. "2d-driven 3d object detection in rgb-d images." Proceedings of the IEEE international conference on computer vision. 2017.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7465" y="2938780"/>
            <a:ext cx="8978265" cy="3703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57860"/>
          </a:xfrm>
        </p:spPr>
        <p:txBody>
          <a:bodyPr>
            <a:normAutofit fontScale="90000"/>
          </a:bodyPr>
          <a:lstStyle/>
          <a:p>
            <a:r>
              <a:rPr lang="en-US" altLang="zh-CN" b="1">
                <a:cs typeface="+mj-lt"/>
                <a:hlinkClick r:id="rId3" action="ppaction://hlinkfile"/>
              </a:rPr>
              <a:t>Bird 3D Detection</a:t>
            </a:r>
            <a:r>
              <a:rPr lang="en-US" altLang="zh-CN" b="1">
                <a:cs typeface="+mj-lt"/>
              </a:rPr>
              <a:t> (2019)</a:t>
            </a:r>
            <a:endParaRPr lang="zh-CN" altLang="en-US" b="1"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70305"/>
            <a:ext cx="10515600" cy="5187950"/>
          </a:xfrm>
        </p:spPr>
        <p:txBody>
          <a:bodyPr/>
          <a:lstStyle/>
          <a:p>
            <a:r>
              <a:rPr lang="zh-CN" altLang="en-US" sz="2000">
                <a:cs typeface="+mn-lt"/>
                <a:sym typeface="+mn-ea"/>
              </a:rPr>
              <a:t>Generate bird's-eye view</a:t>
            </a:r>
            <a:r>
              <a:rPr lang="en-US" altLang="zh-CN" sz="2000">
                <a:cs typeface="+mn-lt"/>
                <a:sym typeface="+mn-ea"/>
              </a:rPr>
              <a:t> (BEV)</a:t>
            </a:r>
            <a:r>
              <a:rPr lang="zh-CN" altLang="en-US" sz="2000">
                <a:cs typeface="+mn-lt"/>
                <a:sym typeface="+mn-ea"/>
              </a:rPr>
              <a:t> from 2D monocular images using BirdGAN</a:t>
            </a:r>
            <a:r>
              <a:rPr lang="en-US" altLang="zh-CN" sz="2000">
                <a:cs typeface="+mn-lt"/>
                <a:sym typeface="+mn-ea"/>
              </a:rPr>
              <a:t>;</a:t>
            </a:r>
            <a:br>
              <a:rPr lang="en-US" altLang="zh-CN" sz="2000">
                <a:cs typeface="+mn-lt"/>
                <a:sym typeface="+mn-ea"/>
              </a:rPr>
            </a:br>
            <a:r>
              <a:rPr lang="en-US" altLang="zh-CN" sz="2000">
                <a:cs typeface="+mn-lt"/>
                <a:sym typeface="+mn-ea"/>
              </a:rPr>
              <a:t>2D detection on BEV using BirdNet</a:t>
            </a:r>
          </a:p>
          <a:p>
            <a:endParaRPr lang="en-US" altLang="zh-CN" sz="2000">
              <a:cs typeface="+mn-lt"/>
              <a:sym typeface="+mn-ea"/>
            </a:endParaRPr>
          </a:p>
          <a:p>
            <a:r>
              <a:rPr lang="zh-CN" altLang="en-US" sz="2000">
                <a:cs typeface="+mn-lt"/>
                <a:sym typeface="+mn-ea"/>
              </a:rPr>
              <a:t>CNN performs ground plane estimation and combines 2D detection in BEV to achieve 3D detection</a:t>
            </a:r>
          </a:p>
          <a:p>
            <a:endParaRPr lang="zh-CN" altLang="en-US" sz="2000">
              <a:cs typeface="+mn-lt"/>
              <a:sym typeface="+mn-ea"/>
            </a:endParaRPr>
          </a:p>
          <a:p>
            <a:endParaRPr lang="zh-CN" altLang="en-US" sz="2000">
              <a:cs typeface="+mn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645" y="6449695"/>
            <a:ext cx="1211135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/>
              <a:t>Srivastava, Siddharth, Frederic Jurie, and Gaurav Sharma. "Learning 2d to 3d lifting for object detection in 3d for autonomous vehicles." 2019 IEEE/RSJ international conference on intelligent robots and systems (IROS). IEEE, 2019.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082290"/>
            <a:ext cx="12192000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5786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cs typeface="+mj-lt"/>
                <a:hlinkClick r:id="rId3" action="ppaction://hlinkfile"/>
              </a:rPr>
              <a:t>Bird 3D Detection</a:t>
            </a:r>
            <a:r>
              <a:rPr lang="en-US" altLang="zh-CN" b="1" dirty="0">
                <a:cs typeface="+mj-lt"/>
              </a:rPr>
              <a:t> (2019)</a:t>
            </a:r>
            <a:endParaRPr lang="zh-CN" altLang="en-US" b="1" dirty="0"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70305"/>
            <a:ext cx="10515600" cy="5187950"/>
          </a:xfrm>
        </p:spPr>
        <p:txBody>
          <a:bodyPr/>
          <a:lstStyle/>
          <a:p>
            <a:r>
              <a:rPr sz="2000">
                <a:cs typeface="+mn-lt"/>
                <a:sym typeface="+mn-ea"/>
              </a:rPr>
              <a:t>Generate a depth map from the RGB image, then generate a 3D point cloud from the depth map, and further generate a front view.</a:t>
            </a:r>
          </a:p>
          <a:p>
            <a:endParaRPr sz="2000">
              <a:cs typeface="+mn-lt"/>
              <a:sym typeface="+mn-ea"/>
            </a:endParaRPr>
          </a:p>
          <a:p>
            <a:r>
              <a:rPr sz="2000">
                <a:cs typeface="+mn-lt"/>
                <a:sym typeface="+mn-ea"/>
              </a:rPr>
              <a:t>The RGB image, front view and generated BEV image are input into MV3D for 3D object detection.</a:t>
            </a:r>
          </a:p>
          <a:p>
            <a:endParaRPr lang="zh-CN" altLang="en-US" sz="2000">
              <a:cs typeface="+mn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645" y="6449695"/>
            <a:ext cx="1211135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/>
              <a:t>Srivastava, Siddharth, Frederic Jurie, and Gaurav Sharma. "Learning 2d to 3d lifting for object detection in 3d for autonomous vehicles." 2019 IEEE/RSJ international conference on intelligent robots and systems (IROS). IEEE, 2019.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147695"/>
            <a:ext cx="12192000" cy="3174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57860"/>
          </a:xfrm>
        </p:spPr>
        <p:txBody>
          <a:bodyPr>
            <a:normAutofit fontScale="90000"/>
          </a:bodyPr>
          <a:lstStyle/>
          <a:p>
            <a:r>
              <a:rPr lang="en" altLang="zh-CN" b="1" dirty="0" err="1">
                <a:cs typeface="+mj-lt"/>
                <a:hlinkClick r:id="rId3"/>
              </a:rPr>
              <a:t>MonoCon</a:t>
            </a:r>
            <a:r>
              <a:rPr lang="en-US" altLang="zh-CN" b="1" dirty="0">
                <a:cs typeface="+mj-lt"/>
              </a:rPr>
              <a:t> (2022)</a:t>
            </a:r>
            <a:endParaRPr lang="zh-CN" altLang="en-US" b="1" dirty="0"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916306"/>
            <a:ext cx="10515600" cy="1684390"/>
          </a:xfrm>
        </p:spPr>
        <p:txBody>
          <a:bodyPr>
            <a:normAutofit/>
          </a:bodyPr>
          <a:lstStyle/>
          <a:p>
            <a:r>
              <a:rPr lang="en" altLang="zh-CN" sz="1800" dirty="0">
                <a:cs typeface="+mn-lt"/>
                <a:sym typeface="+mn-ea"/>
              </a:rPr>
              <a:t>Works well in Single image tasks.</a:t>
            </a:r>
          </a:p>
          <a:p>
            <a:r>
              <a:rPr lang="en" altLang="zh-CN" sz="1800" dirty="0">
                <a:cs typeface="+mn-lt"/>
                <a:sym typeface="+mn-ea"/>
              </a:rPr>
              <a:t>Auxiliary Learning (without information on depth)</a:t>
            </a:r>
          </a:p>
          <a:p>
            <a:r>
              <a:rPr lang="en" altLang="zh-CN" sz="1800" dirty="0">
                <a:cs typeface="+mn-lt"/>
                <a:sym typeface="+mn-ea"/>
              </a:rPr>
              <a:t>1 Regression head for Learning on 3D boundary box, 1 for learning auxiliary features</a:t>
            </a:r>
            <a:endParaRPr lang="en" altLang="zh-CN" sz="1400" dirty="0">
              <a:cs typeface="+mn-lt"/>
              <a:sym typeface="+mn-ea"/>
            </a:endParaRPr>
          </a:p>
          <a:p>
            <a:r>
              <a:rPr lang="en" altLang="zh-CN" sz="1800" dirty="0">
                <a:cs typeface="+mn-lt"/>
                <a:sym typeface="+mn-ea"/>
              </a:rPr>
              <a:t>Bring 2D features into training.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645" y="6586855"/>
            <a:ext cx="12111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100" dirty="0"/>
              <a:t>Liu, </a:t>
            </a:r>
            <a:r>
              <a:rPr lang="en" altLang="zh-CN" sz="1100" dirty="0" err="1"/>
              <a:t>Xianpeng</a:t>
            </a:r>
            <a:r>
              <a:rPr lang="en" altLang="zh-CN" sz="1100" dirty="0"/>
              <a:t>, Nan </a:t>
            </a:r>
            <a:r>
              <a:rPr lang="en" altLang="zh-CN" sz="1100" dirty="0" err="1"/>
              <a:t>Xue</a:t>
            </a:r>
            <a:r>
              <a:rPr lang="en" altLang="zh-CN" sz="1100" dirty="0"/>
              <a:t>, and Tianfu Wu. "Learning auxiliary monocular contexts helps monocular 3d object detection." Proceedings of the AAAI Conference on Artificial Intelligence. Vol. 36. No. 2. 2022.</a:t>
            </a:r>
            <a:endParaRPr lang="zh-CN" altLang="en-US" sz="11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336D4A-5B35-81C3-1075-9CAF79D11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33" y="2371609"/>
            <a:ext cx="11296134" cy="37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4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57860"/>
          </a:xfrm>
        </p:spPr>
        <p:txBody>
          <a:bodyPr>
            <a:normAutofit fontScale="90000"/>
          </a:bodyPr>
          <a:lstStyle/>
          <a:p>
            <a:r>
              <a:rPr lang="en" altLang="zh-CN" b="1" dirty="0" err="1">
                <a:cs typeface="+mj-lt"/>
                <a:hlinkClick r:id="rId3"/>
              </a:rPr>
              <a:t>MonoXiver</a:t>
            </a:r>
            <a:r>
              <a:rPr lang="en-US" altLang="zh-CN" b="1" dirty="0">
                <a:cs typeface="+mj-lt"/>
              </a:rPr>
              <a:t> (2023)</a:t>
            </a:r>
            <a:endParaRPr lang="zh-CN" altLang="en-US" b="1" dirty="0"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916306"/>
            <a:ext cx="10515600" cy="1684390"/>
          </a:xfrm>
        </p:spPr>
        <p:txBody>
          <a:bodyPr>
            <a:normAutofit/>
          </a:bodyPr>
          <a:lstStyle/>
          <a:p>
            <a:r>
              <a:rPr lang="en" altLang="zh-CN" sz="1800" dirty="0">
                <a:cs typeface="+mn-lt"/>
                <a:sym typeface="+mn-ea"/>
              </a:rPr>
              <a:t>Solve the Problem on Depth Ambiguity in Monocular Images.</a:t>
            </a:r>
          </a:p>
          <a:p>
            <a:r>
              <a:rPr lang="en" altLang="zh-CN" sz="1800" dirty="0">
                <a:cs typeface="+mn-lt"/>
                <a:sym typeface="+mn-ea"/>
              </a:rPr>
              <a:t>local-grid search: sampling around the predicted 3D bounding boxes. </a:t>
            </a:r>
          </a:p>
          <a:p>
            <a:pPr lvl="1"/>
            <a:r>
              <a:rPr lang="en" altLang="zh-CN" sz="1800" dirty="0">
                <a:cs typeface="+mn-lt"/>
                <a:sym typeface="+mn-ea"/>
              </a:rPr>
              <a:t>2d to 3d: generates 3D bounding boxes from 2D images using a bottom-up approach. </a:t>
            </a:r>
          </a:p>
          <a:p>
            <a:pPr lvl="1"/>
            <a:r>
              <a:rPr lang="en" altLang="zh-CN" sz="1800" dirty="0">
                <a:cs typeface="+mn-lt"/>
                <a:sym typeface="+mn-ea"/>
              </a:rPr>
              <a:t>3d to 2d: refine the bounding boxes by verifying them using both geometric and appearance features.</a:t>
            </a:r>
            <a:r>
              <a:rPr lang="en-US" altLang="zh-CN" sz="1800" dirty="0">
                <a:cs typeface="+mn-lt"/>
                <a:sym typeface="+mn-ea"/>
              </a:rPr>
              <a:t>(Stage ii Perceiver I/O)</a:t>
            </a:r>
            <a:endParaRPr lang="en" altLang="zh-CN" sz="1800" dirty="0">
              <a:cs typeface="+mn-lt"/>
              <a:sym typeface="+mn-ea"/>
            </a:endParaRPr>
          </a:p>
          <a:p>
            <a:pPr marL="457200" lvl="1" indent="0">
              <a:buNone/>
            </a:pPr>
            <a:endParaRPr lang="en" altLang="zh-CN" sz="1400" dirty="0">
              <a:cs typeface="+mn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645" y="6586855"/>
            <a:ext cx="12111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100" dirty="0"/>
              <a:t>Liu, </a:t>
            </a:r>
            <a:r>
              <a:rPr lang="en" altLang="zh-CN" sz="1100" dirty="0" err="1"/>
              <a:t>Xianpeng</a:t>
            </a:r>
            <a:r>
              <a:rPr lang="en" altLang="zh-CN" sz="1100" dirty="0"/>
              <a:t>, et al. "Monocular 3d object detection with bounding box denoising in 3d by perceiver." Proceedings of the IEEE/CVF International Conference on Computer Vision. 2023.</a:t>
            </a:r>
            <a:endParaRPr lang="zh-CN" altLang="en-US" sz="11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763D48-A1E8-22BE-584B-1EBE8DBA6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51" y="2784265"/>
            <a:ext cx="10652411" cy="35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4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5786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cs typeface="+mj-lt"/>
              </a:rPr>
              <a:t>3d Box from 2d </a:t>
            </a:r>
            <a:endParaRPr lang="zh-CN" altLang="en-US" b="1" dirty="0"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916306"/>
            <a:ext cx="10515600" cy="1684390"/>
          </a:xfrm>
        </p:spPr>
        <p:txBody>
          <a:bodyPr>
            <a:normAutofit/>
          </a:bodyPr>
          <a:lstStyle/>
          <a:p>
            <a:r>
              <a:rPr lang="en" altLang="zh-CN" sz="1800" dirty="0">
                <a:cs typeface="+mn-lt"/>
                <a:sym typeface="+mn-ea"/>
                <a:hlinkClick r:id="rId3"/>
              </a:rPr>
              <a:t>https://github.com/mgonzs13/yolov8_ros</a:t>
            </a:r>
            <a:r>
              <a:rPr lang="en" altLang="zh-CN" sz="1800" dirty="0">
                <a:cs typeface="+mn-lt"/>
                <a:sym typeface="+mn-ea"/>
              </a:rPr>
              <a:t> </a:t>
            </a:r>
            <a:endParaRPr lang="en" altLang="zh-CN" sz="1400" dirty="0">
              <a:cs typeface="+mn-lt"/>
              <a:sym typeface="+mn-ea"/>
            </a:endParaRPr>
          </a:p>
          <a:p>
            <a:r>
              <a:rPr lang="en" altLang="zh-CN" sz="1800" dirty="0">
                <a:cs typeface="+mn-lt"/>
                <a:sym typeface="+mn-ea"/>
              </a:rPr>
              <a:t>2D Boundary detection from YoloV8</a:t>
            </a:r>
          </a:p>
          <a:p>
            <a:r>
              <a:rPr lang="en" altLang="zh-CN" sz="1800" dirty="0">
                <a:cs typeface="+mn-lt"/>
                <a:sym typeface="+mn-ea"/>
              </a:rPr>
              <a:t>With </a:t>
            </a:r>
            <a:r>
              <a:rPr lang="en" altLang="zh-CN" sz="1800" b="1" dirty="0">
                <a:cs typeface="+mn-lt"/>
                <a:sym typeface="+mn-ea"/>
              </a:rPr>
              <a:t>Camera intrinsic parameters and Depth Value: 2D boundary box -&gt; 3D boundary box</a:t>
            </a:r>
          </a:p>
        </p:txBody>
      </p:sp>
    </p:spTree>
    <p:extLst>
      <p:ext uri="{BB962C8B-B14F-4D97-AF65-F5344CB8AC3E}">
        <p14:creationId xmlns:p14="http://schemas.microsoft.com/office/powerpoint/2010/main" val="1573108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699</Words>
  <Application>Microsoft Macintosh PowerPoint</Application>
  <PresentationFormat>宽屏</PresentationFormat>
  <Paragraphs>57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宋体</vt:lpstr>
      <vt:lpstr>Arial</vt:lpstr>
      <vt:lpstr>Calibri</vt:lpstr>
      <vt:lpstr>WPS</vt:lpstr>
      <vt:lpstr>Literature Review</vt:lpstr>
      <vt:lpstr>Deep3DBox (2017)</vt:lpstr>
      <vt:lpstr>GS3D (2019)</vt:lpstr>
      <vt:lpstr>RGB-D 3D Detection (2017)</vt:lpstr>
      <vt:lpstr>Bird 3D Detection (2019)</vt:lpstr>
      <vt:lpstr>Bird 3D Detection (2019)</vt:lpstr>
      <vt:lpstr>MonoCon (2022)</vt:lpstr>
      <vt:lpstr>MonoXiver (2023)</vt:lpstr>
      <vt:lpstr>3d Box from 2d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Heyuan Liu MScT2023</cp:lastModifiedBy>
  <cp:revision>16</cp:revision>
  <dcterms:created xsi:type="dcterms:W3CDTF">2024-10-12T13:03:12Z</dcterms:created>
  <dcterms:modified xsi:type="dcterms:W3CDTF">2024-10-18T15:16:59Z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5A8AE536DA853450EC600A672269FF72_41</vt:lpwstr>
  </property>
</Properties>
</file>